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7" r:id="rId4"/>
    <p:sldId id="264" r:id="rId5"/>
    <p:sldId id="265" r:id="rId6"/>
    <p:sldId id="266" r:id="rId7"/>
    <p:sldId id="270" r:id="rId8"/>
    <p:sldId id="274" r:id="rId9"/>
    <p:sldId id="269" r:id="rId10"/>
    <p:sldId id="272" r:id="rId11"/>
    <p:sldId id="271" r:id="rId12"/>
    <p:sldId id="262" r:id="rId13"/>
    <p:sldId id="273" r:id="rId14"/>
    <p:sldId id="275" r:id="rId15"/>
    <p:sldId id="276" r:id="rId16"/>
    <p:sldId id="261" r:id="rId17"/>
  </p:sldIdLst>
  <p:sldSz cx="9144000" cy="5143500" type="screen16x9"/>
  <p:notesSz cx="6858000" cy="9144000"/>
  <p:embeddedFontLst>
    <p:embeddedFont>
      <p:font typeface="Chronicle Display" pitchFamily="2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Merriweather" pitchFamily="2" charset="77"/>
      <p:regular r:id="rId25"/>
      <p:bold r:id="rId26"/>
      <p:italic r:id="rId27"/>
      <p:boldItalic r:id="rId28"/>
    </p:embeddedFont>
    <p:embeddedFont>
      <p:font typeface="Proxima Nova" panose="02000506030000020004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600"/>
    <a:srgbClr val="84C4BB"/>
    <a:srgbClr val="DEC9B3"/>
    <a:srgbClr val="2A5870"/>
    <a:srgbClr val="561F00"/>
    <a:srgbClr val="924309"/>
    <a:srgbClr val="63B1DD"/>
    <a:srgbClr val="FADC40"/>
    <a:srgbClr val="EC4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4"/>
    <p:restoredTop sz="94658"/>
  </p:normalViewPr>
  <p:slideViewPr>
    <p:cSldViewPr snapToGrid="0">
      <p:cViewPr varScale="1">
        <p:scale>
          <a:sx n="146" d="100"/>
          <a:sy n="146" d="100"/>
        </p:scale>
        <p:origin x="176" y="304"/>
      </p:cViewPr>
      <p:guideLst>
        <p:guide orient="horz" pos="30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561F00"/>
                </a:solidFill>
                <a:latin typeface="Proxima Nova" panose="02000506030000020004" pitchFamily="2" charset="0"/>
                <a:ea typeface="+mn-ea"/>
                <a:cs typeface="+mn-cs"/>
              </a:defRPr>
            </a:pPr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5,624 Undergraduates</a:t>
            </a:r>
          </a:p>
        </c:rich>
      </c:tx>
      <c:layout>
        <c:manualLayout>
          <c:xMode val="edge"/>
          <c:yMode val="edge"/>
          <c:x val="0.2360781466940638"/>
          <c:y val="2.75081587971427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77878699627593"/>
          <c:y val="0.15111623095331431"/>
          <c:w val="0.80817776502185623"/>
          <c:h val="0.81293794817291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C49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D-F449-9F7E-891A662E94B1}"/>
              </c:ext>
            </c:extLst>
          </c:dPt>
          <c:dPt>
            <c:idx val="1"/>
            <c:bubble3D val="0"/>
            <c:spPr>
              <a:solidFill>
                <a:srgbClr val="663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A1D-F449-9F7E-891A662E94B1}"/>
              </c:ext>
            </c:extLst>
          </c:dPt>
          <c:dPt>
            <c:idx val="2"/>
            <c:bubble3D val="0"/>
            <c:spPr>
              <a:solidFill>
                <a:srgbClr val="63B1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D-F449-9F7E-891A662E94B1}"/>
              </c:ext>
            </c:extLst>
          </c:dPt>
          <c:dPt>
            <c:idx val="3"/>
            <c:bubble3D val="0"/>
            <c:spPr>
              <a:solidFill>
                <a:srgbClr val="84C4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A1D-F449-9F7E-891A662E94B1}"/>
              </c:ext>
            </c:extLst>
          </c:dPt>
          <c:dPt>
            <c:idx val="4"/>
            <c:bubble3D val="0"/>
            <c:spPr>
              <a:solidFill>
                <a:srgbClr val="FADC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D-F449-9F7E-891A662E94B1}"/>
              </c:ext>
            </c:extLst>
          </c:dPt>
          <c:dLbls>
            <c:dLbl>
              <c:idx val="0"/>
              <c:layout>
                <c:manualLayout>
                  <c:x val="-0.12864722045186913"/>
                  <c:y val="-0.14018870140768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38643829815373"/>
                      <c:h val="0.10903584534239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1D-F449-9F7E-891A662E94B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561F00"/>
                      </a:solidFill>
                      <a:latin typeface="Proxima Nova" panose="02000506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A1D-F449-9F7E-891A662E94B1}"/>
                </c:ext>
              </c:extLst>
            </c:dLbl>
            <c:dLbl>
              <c:idx val="4"/>
              <c:layout>
                <c:manualLayout>
                  <c:x val="-3.8463643200736873E-3"/>
                  <c:y val="-5.0699870009701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561F00"/>
                      </a:solidFill>
                      <a:latin typeface="Proxima Nova" panose="02000506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A1D-F449-9F7E-891A662E9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Arts &amp; Sciences</c:v>
                </c:pt>
                <c:pt idx="1">
                  <c:v>Engineering</c:v>
                </c:pt>
                <c:pt idx="2">
                  <c:v>Business</c:v>
                </c:pt>
                <c:pt idx="3">
                  <c:v>Health</c:v>
                </c:pt>
                <c:pt idx="4">
                  <c:v>Intercollegiate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0.24</c:v>
                </c:pt>
                <c:pt idx="2">
                  <c:v>0.23</c:v>
                </c:pt>
                <c:pt idx="3">
                  <c:v>0.11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D-F449-9F7E-891A662E94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561F00"/>
                </a:solidFill>
                <a:latin typeface="Proxima Nova" panose="02000506030000020004" pitchFamily="2" charset="0"/>
                <a:ea typeface="+mn-ea"/>
                <a:cs typeface="+mn-cs"/>
              </a:defRPr>
            </a:pPr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1,770 Graduate Students</a:t>
            </a:r>
          </a:p>
        </c:rich>
      </c:tx>
      <c:layout>
        <c:manualLayout>
          <c:xMode val="edge"/>
          <c:yMode val="edge"/>
          <c:x val="0.22606671926162034"/>
          <c:y val="8.3023075766801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561F00"/>
              </a:solidFill>
              <a:latin typeface="Proxima Nova" panose="02000506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C49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9-F643-A9D3-4F8654A304D7}"/>
              </c:ext>
            </c:extLst>
          </c:dPt>
          <c:dPt>
            <c:idx val="1"/>
            <c:bubble3D val="0"/>
            <c:spPr>
              <a:solidFill>
                <a:srgbClr val="663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F9-F643-A9D3-4F8654A304D7}"/>
              </c:ext>
            </c:extLst>
          </c:dPt>
          <c:dPt>
            <c:idx val="2"/>
            <c:bubble3D val="0"/>
            <c:spPr>
              <a:solidFill>
                <a:srgbClr val="63B1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F9-F643-A9D3-4F8654A304D7}"/>
              </c:ext>
            </c:extLst>
          </c:dPt>
          <c:dPt>
            <c:idx val="3"/>
            <c:bubble3D val="0"/>
            <c:spPr>
              <a:solidFill>
                <a:srgbClr val="84C4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F9-F643-A9D3-4F8654A304D7}"/>
              </c:ext>
            </c:extLst>
          </c:dPt>
          <c:dPt>
            <c:idx val="4"/>
            <c:bubble3D val="0"/>
            <c:spPr>
              <a:solidFill>
                <a:srgbClr val="FADC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F9-F643-A9D3-4F8654A304D7}"/>
              </c:ext>
            </c:extLst>
          </c:dPt>
          <c:dLbls>
            <c:dLbl>
              <c:idx val="0"/>
              <c:layout>
                <c:manualLayout>
                  <c:x val="-1.8750825492771192E-3"/>
                  <c:y val="2.46888675872222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9-F643-A9D3-4F8654A304D7}"/>
                </c:ext>
              </c:extLst>
            </c:dLbl>
            <c:dLbl>
              <c:idx val="1"/>
              <c:layout>
                <c:manualLayout>
                  <c:x val="-0.11408795674029415"/>
                  <c:y val="6.74187638022664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9-F643-A9D3-4F8654A304D7}"/>
                </c:ext>
              </c:extLst>
            </c:dLbl>
            <c:dLbl>
              <c:idx val="3"/>
              <c:layout>
                <c:manualLayout>
                  <c:x val="-6.1669165805564403E-3"/>
                  <c:y val="3.5314590563092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561F00"/>
                      </a:solidFill>
                      <a:latin typeface="Proxima Nova" panose="02000506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EF9-F643-A9D3-4F8654A304D7}"/>
                </c:ext>
              </c:extLst>
            </c:dLbl>
            <c:dLbl>
              <c:idx val="4"/>
              <c:layout>
                <c:manualLayout>
                  <c:x val="-1.1321390557139639E-3"/>
                  <c:y val="-4.3338611562760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561F00"/>
                      </a:solidFill>
                      <a:latin typeface="Proxima Nova" panose="02000506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2EF9-F643-A9D3-4F8654A30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Arts &amp; Sciences</c:v>
                </c:pt>
                <c:pt idx="1">
                  <c:v>Engineering</c:v>
                </c:pt>
                <c:pt idx="2">
                  <c:v>Business</c:v>
                </c:pt>
                <c:pt idx="3">
                  <c:v>Education</c:v>
                </c:pt>
                <c:pt idx="4">
                  <c:v>Intercollegiate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0.39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F9-F643-A9D3-4F8654A304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A1115F-6649-AE4E-8F52-9498F415A6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1E43D-D6C0-874B-B2FC-683D2E72A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3044-577B-D740-BF12-44D14A0F006B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5F426-406E-E242-A5BD-DEDE115765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A01AC-2852-B040-B2BC-BAE3B7E279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DCE92-5A80-7541-88D4-02792356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ee9c6b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ee9c6b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87c2f30c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87c2f30c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a61702d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a61702d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Rotunda" userDrawn="1">
  <p:cSld name="TITLE_1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/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brown letters&#10;&#10;Description automatically generated">
            <a:extLst>
              <a:ext uri="{FF2B5EF4-FFF2-40B4-BE49-F238E27FC236}">
                <a16:creationId xmlns:a16="http://schemas.microsoft.com/office/drawing/2014/main" id="{C71729F5-A175-990B-E1C7-A53E0DC350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051" y="225790"/>
            <a:ext cx="2249514" cy="48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UC">
  <p:cSld name="TITLE_1_1_1">
    <p:bg>
      <p:bgPr>
        <a:solidFill>
          <a:srgbClr val="00000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54400" y="1130125"/>
            <a:ext cx="8035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erriweather"/>
              <a:buNone/>
              <a:defRPr sz="480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53156" y="3208900"/>
            <a:ext cx="804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600"/>
              <a:buNone/>
              <a:defRPr sz="2600" i="0" u="none" strike="noStrike" cap="none">
                <a:solidFill>
                  <a:srgbClr val="FFD94A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 rot="10800000" flipH="1">
            <a:off x="329100" y="650650"/>
            <a:ext cx="8485800" cy="10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62" y="172175"/>
            <a:ext cx="1641523" cy="4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Brown">
  <p:cSld name="TITLE_1_1_1_1_1_1">
    <p:bg>
      <p:bgPr>
        <a:solidFill>
          <a:srgbClr val="56210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621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554400" y="1130125"/>
            <a:ext cx="8035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erriweather"/>
              <a:buNone/>
              <a:defRPr sz="480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553156" y="3208900"/>
            <a:ext cx="8043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600"/>
              <a:buNone/>
              <a:defRPr sz="2600" i="0" u="none" strike="noStrike" cap="none">
                <a:solidFill>
                  <a:srgbClr val="FFD94A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 rot="10800000" flipH="1">
            <a:off x="329100" y="650650"/>
            <a:ext cx="8485800" cy="10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" name="Google Shape;31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62" y="172175"/>
            <a:ext cx="1641523" cy="4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Opener:  Grey">
  <p:cSld name="SECTION_HEADER_1_1_2">
    <p:bg>
      <p:bgPr>
        <a:solidFill>
          <a:srgbClr val="D0CBC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8911" y="476726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44170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6553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44170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4417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71100" y="1779475"/>
            <a:ext cx="7801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671100" y="2545075"/>
            <a:ext cx="7801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700"/>
              <a:buNone/>
              <a:defRPr i="0" u="none" strike="noStrike" cap="none">
                <a:solidFill>
                  <a:srgbClr val="562100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for use with images)">
  <p:cSld name="TITLE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3266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11700" y="776600"/>
            <a:ext cx="56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Only  (for use with images)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11700" y="4154375"/>
            <a:ext cx="6962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B1D4"/>
              </a:buClr>
              <a:buSzPts val="1400"/>
              <a:buNone/>
              <a:defRPr sz="1400" i="0" u="none" strike="noStrike" cap="none">
                <a:solidFill>
                  <a:srgbClr val="84B1D4"/>
                </a:solidFill>
              </a:defRPr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13266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 type="blank">
  <p:cSld name="BLANK">
    <p:bg>
      <p:bgPr>
        <a:solidFill>
          <a:srgbClr val="5621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313266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0" y="0"/>
            <a:ext cx="9144000" cy="606600"/>
          </a:xfrm>
          <a:prstGeom prst="rect">
            <a:avLst/>
          </a:prstGeom>
          <a:solidFill>
            <a:srgbClr val="562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0" y="4536900"/>
            <a:ext cx="9144000" cy="606600"/>
          </a:xfrm>
          <a:prstGeom prst="rect">
            <a:avLst/>
          </a:prstGeom>
          <a:solidFill>
            <a:srgbClr val="562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26" y="1562325"/>
            <a:ext cx="6023649" cy="16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62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776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49300"/>
            <a:ext cx="8520600" cy="28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●"/>
              <a:defRPr sz="17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○"/>
              <a:defRPr sz="15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3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■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roxima Nova"/>
              <a:buChar char="■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 rot="10800000" flipH="1">
            <a:off x="329100" y="564550"/>
            <a:ext cx="8485800" cy="10200"/>
          </a:xfrm>
          <a:prstGeom prst="straightConnector1">
            <a:avLst/>
          </a:prstGeom>
          <a:noFill/>
          <a:ln w="9525" cap="flat" cmpd="sng">
            <a:solidFill>
              <a:srgbClr val="5621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/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3266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25" y="175750"/>
            <a:ext cx="1135048" cy="3497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r.lehigh.edu/" TargetMode="External"/><Relationship Id="rId3" Type="http://schemas.openxmlformats.org/officeDocument/2006/relationships/hyperlink" Target="https://provost.lehigh.edu/faculty-affairs" TargetMode="External"/><Relationship Id="rId7" Type="http://schemas.openxmlformats.org/officeDocument/2006/relationships/hyperlink" Target="https://provost.lehigh.edu/faculty-affairs/faculty-life/faculty-onboardi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2">
            <a:extLst>
              <a:ext uri="{FF2B5EF4-FFF2-40B4-BE49-F238E27FC236}">
                <a16:creationId xmlns:a16="http://schemas.microsoft.com/office/drawing/2014/main" id="{CE11D518-96CD-0204-42B6-6517A82842A4}"/>
              </a:ext>
            </a:extLst>
          </p:cNvPr>
          <p:cNvSpPr txBox="1">
            <a:spLocks/>
          </p:cNvSpPr>
          <p:nvPr/>
        </p:nvSpPr>
        <p:spPr>
          <a:xfrm>
            <a:off x="159640" y="97918"/>
            <a:ext cx="6788258" cy="71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erriweather"/>
              <a:buNone/>
              <a:defRPr sz="4000" b="0" i="0" u="none" strike="noStrike" cap="none">
                <a:solidFill>
                  <a:srgbClr val="561F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l"/>
            <a:r>
              <a:rPr lang="en-US" sz="3600" b="1" dirty="0">
                <a:latin typeface="Chronicle Display" pitchFamily="2" charset="0"/>
              </a:rPr>
              <a:t>New Faculty Orientation</a:t>
            </a:r>
          </a:p>
        </p:txBody>
      </p:sp>
      <p:sp>
        <p:nvSpPr>
          <p:cNvPr id="3" name="Google Shape;17;p2">
            <a:extLst>
              <a:ext uri="{FF2B5EF4-FFF2-40B4-BE49-F238E27FC236}">
                <a16:creationId xmlns:a16="http://schemas.microsoft.com/office/drawing/2014/main" id="{34BA9D4C-11A5-FFC3-B536-381E1A0DC638}"/>
              </a:ext>
            </a:extLst>
          </p:cNvPr>
          <p:cNvSpPr txBox="1">
            <a:spLocks/>
          </p:cNvSpPr>
          <p:nvPr/>
        </p:nvSpPr>
        <p:spPr>
          <a:xfrm>
            <a:off x="159640" y="598319"/>
            <a:ext cx="4162977" cy="98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924309"/>
                </a:solidFill>
                <a:latin typeface="Proxima Nova" panose="02000506030000020004" pitchFamily="2" charset="0"/>
              </a:rPr>
              <a:t>Welcome to Life at Lehigh</a:t>
            </a:r>
          </a:p>
          <a:p>
            <a:r>
              <a:rPr lang="en-US" sz="2000" dirty="0">
                <a:solidFill>
                  <a:srgbClr val="924309"/>
                </a:solidFill>
                <a:latin typeface="Proxima Nova" panose="02000506030000020004" pitchFamily="2" charset="0"/>
              </a:rPr>
              <a:t>Webinar, June 27,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6D9A365-8479-F264-2352-2733D5E05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579" y="827141"/>
            <a:ext cx="7514841" cy="391183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0ECA773-98CE-2648-CA83-BDA3B6A5F443}"/>
              </a:ext>
            </a:extLst>
          </p:cNvPr>
          <p:cNvSpPr txBox="1">
            <a:spLocks/>
          </p:cNvSpPr>
          <p:nvPr/>
        </p:nvSpPr>
        <p:spPr>
          <a:xfrm>
            <a:off x="1632260" y="66504"/>
            <a:ext cx="56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The Lehigh Valley</a:t>
            </a:r>
          </a:p>
        </p:txBody>
      </p:sp>
    </p:spTree>
    <p:extLst>
      <p:ext uri="{BB962C8B-B14F-4D97-AF65-F5344CB8AC3E}">
        <p14:creationId xmlns:p14="http://schemas.microsoft.com/office/powerpoint/2010/main" val="19760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music festival&#10;&#10;AI-generated content may be incorrect.">
            <a:extLst>
              <a:ext uri="{FF2B5EF4-FFF2-40B4-BE49-F238E27FC236}">
                <a16:creationId xmlns:a16="http://schemas.microsoft.com/office/drawing/2014/main" id="{90F07D81-04D5-0EDD-5B31-72A488E338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08B1D7C-98E0-C416-2277-6B2BE6020C48}"/>
              </a:ext>
            </a:extLst>
          </p:cNvPr>
          <p:cNvSpPr txBox="1">
            <a:spLocks/>
          </p:cNvSpPr>
          <p:nvPr/>
        </p:nvSpPr>
        <p:spPr>
          <a:xfrm>
            <a:off x="1632260" y="66504"/>
            <a:ext cx="56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Lehigh “Org Chart”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47D11-6598-8580-AC2F-BCC643C02192}"/>
              </a:ext>
            </a:extLst>
          </p:cNvPr>
          <p:cNvSpPr/>
          <p:nvPr/>
        </p:nvSpPr>
        <p:spPr>
          <a:xfrm>
            <a:off x="423661" y="2317308"/>
            <a:ext cx="1137036" cy="508884"/>
          </a:xfrm>
          <a:prstGeom prst="rect">
            <a:avLst/>
          </a:prstGeom>
          <a:solidFill>
            <a:srgbClr val="6636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roxima Nova" panose="02000506030000020004" pitchFamily="2" charset="0"/>
              </a:rPr>
              <a:t>President</a:t>
            </a:r>
            <a:br>
              <a:rPr lang="en-US" dirty="0">
                <a:latin typeface="Proxima Nova" panose="02000506030000020004" pitchFamily="2" charset="0"/>
              </a:rPr>
            </a:br>
            <a:r>
              <a:rPr lang="en-US" sz="1100" dirty="0">
                <a:latin typeface="Proxima Nova" panose="02000506030000020004" pitchFamily="2" charset="0"/>
              </a:rPr>
              <a:t>Joe Helble</a:t>
            </a:r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1D4E4-4ECA-EED7-6B80-BC01731C3E09}"/>
              </a:ext>
            </a:extLst>
          </p:cNvPr>
          <p:cNvSpPr/>
          <p:nvPr/>
        </p:nvSpPr>
        <p:spPr>
          <a:xfrm>
            <a:off x="2086809" y="715617"/>
            <a:ext cx="1137036" cy="508884"/>
          </a:xfrm>
          <a:prstGeom prst="rect">
            <a:avLst/>
          </a:prstGeom>
          <a:solidFill>
            <a:srgbClr val="6636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roxima Nova" panose="02000506030000020004" pitchFamily="2" charset="0"/>
              </a:rPr>
              <a:t>Provost</a:t>
            </a:r>
            <a:br>
              <a:rPr lang="en-US" dirty="0">
                <a:latin typeface="Proxima Nova" panose="02000506030000020004" pitchFamily="2" charset="0"/>
              </a:rPr>
            </a:br>
            <a:r>
              <a:rPr lang="en-US" sz="1100" dirty="0">
                <a:latin typeface="Proxima Nova" panose="02000506030000020004" pitchFamily="2" charset="0"/>
              </a:rPr>
              <a:t>Nathan Urban</a:t>
            </a:r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F610E-DD78-FDB1-A6FB-B12E5A2CE684}"/>
              </a:ext>
            </a:extLst>
          </p:cNvPr>
          <p:cNvSpPr/>
          <p:nvPr/>
        </p:nvSpPr>
        <p:spPr>
          <a:xfrm>
            <a:off x="2086809" y="1292963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Athletics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F4EAC-8ADC-4B38-81B5-0B51084B206E}"/>
              </a:ext>
            </a:extLst>
          </p:cNvPr>
          <p:cNvSpPr/>
          <p:nvPr/>
        </p:nvSpPr>
        <p:spPr>
          <a:xfrm>
            <a:off x="2086809" y="1706518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Communications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D42F7E-6243-E968-FE23-6EAB974BB97D}"/>
              </a:ext>
            </a:extLst>
          </p:cNvPr>
          <p:cNvSpPr/>
          <p:nvPr/>
        </p:nvSpPr>
        <p:spPr>
          <a:xfrm>
            <a:off x="2086809" y="2120073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Development &amp; </a:t>
            </a:r>
            <a:b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Alumni </a:t>
            </a:r>
            <a:r>
              <a:rPr lang="en-US" sz="1100" dirty="0" err="1">
                <a:solidFill>
                  <a:srgbClr val="561F00"/>
                </a:solidFill>
                <a:latin typeface="Proxima Nova" panose="02000506030000020004" pitchFamily="2" charset="0"/>
              </a:rPr>
              <a:t>Rel’ns</a:t>
            </a:r>
            <a:endParaRPr lang="en-US" sz="1100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1F3569-FE30-73EA-7CC3-003EDBD07E47}"/>
              </a:ext>
            </a:extLst>
          </p:cNvPr>
          <p:cNvSpPr/>
          <p:nvPr/>
        </p:nvSpPr>
        <p:spPr>
          <a:xfrm>
            <a:off x="2086809" y="2533628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Inclusive Excellence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4FF19D-AEF1-0759-F742-26CEB509EBB2}"/>
              </a:ext>
            </a:extLst>
          </p:cNvPr>
          <p:cNvSpPr/>
          <p:nvPr/>
        </p:nvSpPr>
        <p:spPr>
          <a:xfrm>
            <a:off x="2086809" y="2947183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Finance &amp; Administration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4473B9-46D8-76BE-1D7B-1441D3E76C35}"/>
              </a:ext>
            </a:extLst>
          </p:cNvPr>
          <p:cNvSpPr/>
          <p:nvPr/>
        </p:nvSpPr>
        <p:spPr>
          <a:xfrm>
            <a:off x="2086809" y="3360738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General Counsel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2B59B6-732F-8923-C38B-3CD785FB4418}"/>
              </a:ext>
            </a:extLst>
          </p:cNvPr>
          <p:cNvSpPr/>
          <p:nvPr/>
        </p:nvSpPr>
        <p:spPr>
          <a:xfrm>
            <a:off x="2086809" y="3774293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Investment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CB455-A02A-74A7-0ECF-55460E43F714}"/>
              </a:ext>
            </a:extLst>
          </p:cNvPr>
          <p:cNvSpPr/>
          <p:nvPr/>
        </p:nvSpPr>
        <p:spPr>
          <a:xfrm>
            <a:off x="2086809" y="4187848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Strategic Planning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4886FD-8BD7-61D4-3C63-4364CB142AB8}"/>
              </a:ext>
            </a:extLst>
          </p:cNvPr>
          <p:cNvSpPr/>
          <p:nvPr/>
        </p:nvSpPr>
        <p:spPr>
          <a:xfrm>
            <a:off x="2086809" y="4601401"/>
            <a:ext cx="1137036" cy="356326"/>
          </a:xfrm>
          <a:prstGeom prst="rect">
            <a:avLst/>
          </a:prstGeom>
          <a:solidFill>
            <a:srgbClr val="84C4BB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Student Affairs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63D4E8C-F075-4AB6-1C23-538D561A11D2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1560697" y="1471126"/>
            <a:ext cx="526112" cy="1100624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D4D239D0-5C9C-B04F-6F76-2956C438A6DB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1560697" y="1884681"/>
            <a:ext cx="526112" cy="687069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36AA4169-6D1F-9B0D-21ED-FB5318C6A332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560697" y="2298236"/>
            <a:ext cx="526112" cy="273514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D56EE4E-11D5-5B41-1092-DC3517B5369C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560697" y="970059"/>
            <a:ext cx="526112" cy="1601691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1FE9ECF-9BE7-B110-66F8-499622D19C04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1560697" y="2571750"/>
            <a:ext cx="526112" cy="140041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13C390B9-5DD2-C15E-15C7-2A0035969AA9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1560697" y="2571750"/>
            <a:ext cx="526112" cy="553596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F03ABE87-3C7C-BF27-2615-48BEDB8304D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1560697" y="2571750"/>
            <a:ext cx="526112" cy="967151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C63D0F33-952D-2AFA-1FBE-A32BE3015EAC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1560697" y="2571750"/>
            <a:ext cx="526112" cy="1380706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89D182C-6D98-D677-F747-5C38E36B1045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1560697" y="2571750"/>
            <a:ext cx="526112" cy="1794261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43035CB1-AC22-B1E6-0A4F-7C750635C8AB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>
            <a:off x="1560697" y="2571750"/>
            <a:ext cx="526112" cy="2207814"/>
          </a:xfrm>
          <a:prstGeom prst="bentConnector3">
            <a:avLst>
              <a:gd name="adj1" fmla="val 50000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DF4133C-485A-0309-7EAB-C4AD7605533F}"/>
              </a:ext>
            </a:extLst>
          </p:cNvPr>
          <p:cNvSpPr/>
          <p:nvPr/>
        </p:nvSpPr>
        <p:spPr>
          <a:xfrm>
            <a:off x="3749957" y="1292963"/>
            <a:ext cx="1137036" cy="508884"/>
          </a:xfrm>
          <a:prstGeom prst="rect">
            <a:avLst/>
          </a:prstGeom>
          <a:solidFill>
            <a:srgbClr val="FADC40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CAS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Bob Flowers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DF89A7-D958-7437-4B80-D89AD6488CD0}"/>
              </a:ext>
            </a:extLst>
          </p:cNvPr>
          <p:cNvSpPr/>
          <p:nvPr/>
        </p:nvSpPr>
        <p:spPr>
          <a:xfrm>
            <a:off x="3749957" y="1935174"/>
            <a:ext cx="1137036" cy="508884"/>
          </a:xfrm>
          <a:prstGeom prst="rect">
            <a:avLst/>
          </a:prstGeom>
          <a:solidFill>
            <a:srgbClr val="FADC40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COB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Manoj Malhotra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3EA30C-E304-4D0A-0AA6-F7DA8FB5D6CE}"/>
              </a:ext>
            </a:extLst>
          </p:cNvPr>
          <p:cNvSpPr/>
          <p:nvPr/>
        </p:nvSpPr>
        <p:spPr>
          <a:xfrm>
            <a:off x="3749957" y="2577385"/>
            <a:ext cx="1137036" cy="508884"/>
          </a:xfrm>
          <a:prstGeom prst="rect">
            <a:avLst/>
          </a:prstGeom>
          <a:solidFill>
            <a:srgbClr val="FADC40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COE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Robin </a:t>
            </a:r>
            <a:r>
              <a:rPr lang="en-US" sz="1100" dirty="0" err="1">
                <a:solidFill>
                  <a:srgbClr val="561F00"/>
                </a:solidFill>
                <a:latin typeface="Proxima Nova" panose="02000506030000020004" pitchFamily="2" charset="0"/>
              </a:rPr>
              <a:t>Hojnoski</a:t>
            </a: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*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F8BAB3-8ADA-B284-6554-463C1CBC374C}"/>
              </a:ext>
            </a:extLst>
          </p:cNvPr>
          <p:cNvSpPr/>
          <p:nvPr/>
        </p:nvSpPr>
        <p:spPr>
          <a:xfrm>
            <a:off x="3749957" y="3219596"/>
            <a:ext cx="1137036" cy="508884"/>
          </a:xfrm>
          <a:prstGeom prst="rect">
            <a:avLst/>
          </a:prstGeom>
          <a:solidFill>
            <a:srgbClr val="FADC40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COH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Beth Dolan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B1917E-AB3D-7ED4-67EC-739CEC4FFB0D}"/>
              </a:ext>
            </a:extLst>
          </p:cNvPr>
          <p:cNvSpPr/>
          <p:nvPr/>
        </p:nvSpPr>
        <p:spPr>
          <a:xfrm>
            <a:off x="3749957" y="3861805"/>
            <a:ext cx="1137036" cy="508884"/>
          </a:xfrm>
          <a:prstGeom prst="rect">
            <a:avLst/>
          </a:prstGeom>
          <a:solidFill>
            <a:srgbClr val="FADC40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RCEAS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Steve </a:t>
            </a:r>
            <a:r>
              <a:rPr lang="en-US" sz="1100" dirty="0" err="1">
                <a:solidFill>
                  <a:srgbClr val="561F00"/>
                </a:solidFill>
                <a:latin typeface="Proxima Nova" panose="02000506030000020004" pitchFamily="2" charset="0"/>
              </a:rPr>
              <a:t>DeWeerth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66127510-8BF2-05F4-6DEE-D5C40084F977}"/>
              </a:ext>
            </a:extLst>
          </p:cNvPr>
          <p:cNvCxnSpPr>
            <a:stCxn id="5" idx="3"/>
            <a:endCxn id="60" idx="1"/>
          </p:cNvCxnSpPr>
          <p:nvPr/>
        </p:nvCxnSpPr>
        <p:spPr>
          <a:xfrm>
            <a:off x="3223845" y="970059"/>
            <a:ext cx="526112" cy="577346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8CA65518-795A-E80F-C5DD-6CFF8B3B4A91}"/>
              </a:ext>
            </a:extLst>
          </p:cNvPr>
          <p:cNvCxnSpPr>
            <a:cxnSpLocks/>
            <a:stCxn id="5" idx="3"/>
            <a:endCxn id="61" idx="1"/>
          </p:cNvCxnSpPr>
          <p:nvPr/>
        </p:nvCxnSpPr>
        <p:spPr>
          <a:xfrm>
            <a:off x="3223845" y="970059"/>
            <a:ext cx="526112" cy="1219557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751EB670-5A1B-EEB2-1FC6-8E7DD15A013D}"/>
              </a:ext>
            </a:extLst>
          </p:cNvPr>
          <p:cNvCxnSpPr>
            <a:cxnSpLocks/>
            <a:stCxn id="5" idx="3"/>
            <a:endCxn id="64" idx="1"/>
          </p:cNvCxnSpPr>
          <p:nvPr/>
        </p:nvCxnSpPr>
        <p:spPr>
          <a:xfrm>
            <a:off x="3223845" y="970059"/>
            <a:ext cx="526112" cy="1861768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8A9F80E6-3481-9009-B309-5B3A50D147E3}"/>
              </a:ext>
            </a:extLst>
          </p:cNvPr>
          <p:cNvCxnSpPr>
            <a:cxnSpLocks/>
            <a:stCxn id="5" idx="3"/>
            <a:endCxn id="65" idx="1"/>
          </p:cNvCxnSpPr>
          <p:nvPr/>
        </p:nvCxnSpPr>
        <p:spPr>
          <a:xfrm>
            <a:off x="3223845" y="970059"/>
            <a:ext cx="526112" cy="2503979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F87787D6-EE7F-96B0-AE9B-8AF748ED7F45}"/>
              </a:ext>
            </a:extLst>
          </p:cNvPr>
          <p:cNvCxnSpPr>
            <a:cxnSpLocks/>
            <a:stCxn id="5" idx="3"/>
            <a:endCxn id="66" idx="1"/>
          </p:cNvCxnSpPr>
          <p:nvPr/>
        </p:nvCxnSpPr>
        <p:spPr>
          <a:xfrm>
            <a:off x="3223845" y="970059"/>
            <a:ext cx="526112" cy="3146188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C8C963A-7B8E-0E94-72D9-C2367FDA6F32}"/>
              </a:ext>
            </a:extLst>
          </p:cNvPr>
          <p:cNvSpPr/>
          <p:nvPr/>
        </p:nvSpPr>
        <p:spPr>
          <a:xfrm>
            <a:off x="6820485" y="1292963"/>
            <a:ext cx="1137036" cy="356326"/>
          </a:xfrm>
          <a:prstGeom prst="rect">
            <a:avLst/>
          </a:prstGeom>
          <a:solidFill>
            <a:srgbClr val="DEC9B3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Academic Sys. &amp; Services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AEE3C1B-63CD-BFBF-0EFB-3CCCE235DC31}"/>
              </a:ext>
            </a:extLst>
          </p:cNvPr>
          <p:cNvSpPr/>
          <p:nvPr/>
        </p:nvSpPr>
        <p:spPr>
          <a:xfrm>
            <a:off x="5285221" y="1292963"/>
            <a:ext cx="1137036" cy="413555"/>
          </a:xfrm>
          <a:prstGeom prst="rect">
            <a:avLst/>
          </a:prstGeom>
          <a:solidFill>
            <a:srgbClr val="63B1DD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DPFA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Larry Snyder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BD2C92E-5A6D-A427-6C4E-B7C2CE89F315}"/>
              </a:ext>
            </a:extLst>
          </p:cNvPr>
          <p:cNvSpPr/>
          <p:nvPr/>
        </p:nvSpPr>
        <p:spPr>
          <a:xfrm>
            <a:off x="5285221" y="1770904"/>
            <a:ext cx="1137036" cy="413555"/>
          </a:xfrm>
          <a:prstGeom prst="rect">
            <a:avLst/>
          </a:prstGeom>
          <a:solidFill>
            <a:srgbClr val="63B1DD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DPGE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Sabrina Jedlicka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2AB4D2B-376A-530A-D5D2-813B102A0B98}"/>
              </a:ext>
            </a:extLst>
          </p:cNvPr>
          <p:cNvSpPr/>
          <p:nvPr/>
        </p:nvSpPr>
        <p:spPr>
          <a:xfrm>
            <a:off x="5285221" y="2251522"/>
            <a:ext cx="1137036" cy="413555"/>
          </a:xfrm>
          <a:prstGeom prst="rect">
            <a:avLst/>
          </a:prstGeom>
          <a:solidFill>
            <a:srgbClr val="63B1DD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DPUE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Terry-Ann Jones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CB66F117-18D2-1784-9777-085B73B5E37A}"/>
              </a:ext>
            </a:extLst>
          </p:cNvPr>
          <p:cNvCxnSpPr>
            <a:cxnSpLocks/>
            <a:stCxn id="5" idx="3"/>
            <a:endCxn id="87" idx="1"/>
          </p:cNvCxnSpPr>
          <p:nvPr/>
        </p:nvCxnSpPr>
        <p:spPr>
          <a:xfrm>
            <a:off x="3223845" y="970059"/>
            <a:ext cx="2061376" cy="529682"/>
          </a:xfrm>
          <a:prstGeom prst="bentConnector3">
            <a:avLst>
              <a:gd name="adj1" fmla="val 88187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0D492B98-FE62-0DD6-D3C0-283DE591DFA9}"/>
              </a:ext>
            </a:extLst>
          </p:cNvPr>
          <p:cNvCxnSpPr>
            <a:cxnSpLocks/>
            <a:stCxn id="5" idx="3"/>
            <a:endCxn id="88" idx="1"/>
          </p:cNvCxnSpPr>
          <p:nvPr/>
        </p:nvCxnSpPr>
        <p:spPr>
          <a:xfrm>
            <a:off x="3223845" y="970059"/>
            <a:ext cx="2061376" cy="1007623"/>
          </a:xfrm>
          <a:prstGeom prst="bentConnector3">
            <a:avLst>
              <a:gd name="adj1" fmla="val 88187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25232C47-2BBC-BD04-F3BB-5C24B67A0B7C}"/>
              </a:ext>
            </a:extLst>
          </p:cNvPr>
          <p:cNvCxnSpPr>
            <a:cxnSpLocks/>
            <a:stCxn id="5" idx="3"/>
            <a:endCxn id="89" idx="1"/>
          </p:cNvCxnSpPr>
          <p:nvPr/>
        </p:nvCxnSpPr>
        <p:spPr>
          <a:xfrm>
            <a:off x="3223845" y="970059"/>
            <a:ext cx="2061376" cy="1488241"/>
          </a:xfrm>
          <a:prstGeom prst="bentConnector3">
            <a:avLst>
              <a:gd name="adj1" fmla="val 88187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409A0CF-4483-C8DE-756C-8147D33DA76F}"/>
              </a:ext>
            </a:extLst>
          </p:cNvPr>
          <p:cNvSpPr/>
          <p:nvPr/>
        </p:nvSpPr>
        <p:spPr>
          <a:xfrm>
            <a:off x="6820485" y="1705572"/>
            <a:ext cx="1137036" cy="356326"/>
          </a:xfrm>
          <a:prstGeom prst="rect">
            <a:avLst/>
          </a:prstGeom>
          <a:solidFill>
            <a:srgbClr val="DEC9B3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Admissions &amp; Financial Aid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92FFD6A-73E3-4EC2-136D-83C8E61371E1}"/>
              </a:ext>
            </a:extLst>
          </p:cNvPr>
          <p:cNvSpPr/>
          <p:nvPr/>
        </p:nvSpPr>
        <p:spPr>
          <a:xfrm>
            <a:off x="6820485" y="2118181"/>
            <a:ext cx="1137036" cy="356326"/>
          </a:xfrm>
          <a:prstGeom prst="rect">
            <a:avLst/>
          </a:prstGeom>
          <a:solidFill>
            <a:srgbClr val="DEC9B3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Creative Inquiry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335AAC7-B436-A607-2A6A-8966EE1D78CB}"/>
              </a:ext>
            </a:extLst>
          </p:cNvPr>
          <p:cNvSpPr/>
          <p:nvPr/>
        </p:nvSpPr>
        <p:spPr>
          <a:xfrm>
            <a:off x="6820485" y="2530790"/>
            <a:ext cx="1137036" cy="356326"/>
          </a:xfrm>
          <a:prstGeom prst="rect">
            <a:avLst/>
          </a:prstGeom>
          <a:solidFill>
            <a:srgbClr val="DEC9B3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International Affairs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8E237F-DCF6-8AD4-C2DE-802D978B2CD6}"/>
              </a:ext>
            </a:extLst>
          </p:cNvPr>
          <p:cNvSpPr/>
          <p:nvPr/>
        </p:nvSpPr>
        <p:spPr>
          <a:xfrm>
            <a:off x="6820485" y="2943399"/>
            <a:ext cx="1137036" cy="356326"/>
          </a:xfrm>
          <a:prstGeom prst="rect">
            <a:avLst/>
          </a:prstGeom>
          <a:solidFill>
            <a:srgbClr val="DEC9B3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Library &amp; Tech. Services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6882842-E545-6171-4122-DD0FAB7ED633}"/>
              </a:ext>
            </a:extLst>
          </p:cNvPr>
          <p:cNvSpPr/>
          <p:nvPr/>
        </p:nvSpPr>
        <p:spPr>
          <a:xfrm>
            <a:off x="6820485" y="3356008"/>
            <a:ext cx="1137036" cy="356326"/>
          </a:xfrm>
          <a:prstGeom prst="rect">
            <a:avLst/>
          </a:prstGeom>
          <a:solidFill>
            <a:srgbClr val="DEC9B3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Research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C1A263-12C0-0F2F-048A-24EE1447B7DB}"/>
              </a:ext>
            </a:extLst>
          </p:cNvPr>
          <p:cNvSpPr/>
          <p:nvPr/>
        </p:nvSpPr>
        <p:spPr>
          <a:xfrm>
            <a:off x="6820485" y="3768617"/>
            <a:ext cx="1137036" cy="356326"/>
          </a:xfrm>
          <a:prstGeom prst="rect">
            <a:avLst/>
          </a:prstGeom>
          <a:solidFill>
            <a:srgbClr val="DEC9B3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Entrepreneurship</a:t>
            </a:r>
          </a:p>
        </p:txBody>
      </p: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6EF254AF-B67E-715B-E0BD-BADCF6952282}"/>
              </a:ext>
            </a:extLst>
          </p:cNvPr>
          <p:cNvCxnSpPr>
            <a:cxnSpLocks/>
            <a:stCxn id="5" idx="3"/>
            <a:endCxn id="81" idx="1"/>
          </p:cNvCxnSpPr>
          <p:nvPr/>
        </p:nvCxnSpPr>
        <p:spPr>
          <a:xfrm>
            <a:off x="3223845" y="970059"/>
            <a:ext cx="3596640" cy="501067"/>
          </a:xfrm>
          <a:prstGeom prst="bentConnector3">
            <a:avLst>
              <a:gd name="adj1" fmla="val 94215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75DF9E07-538A-A124-0C83-FFBFC291CC29}"/>
              </a:ext>
            </a:extLst>
          </p:cNvPr>
          <p:cNvCxnSpPr>
            <a:cxnSpLocks/>
            <a:stCxn id="5" idx="3"/>
            <a:endCxn id="103" idx="1"/>
          </p:cNvCxnSpPr>
          <p:nvPr/>
        </p:nvCxnSpPr>
        <p:spPr>
          <a:xfrm>
            <a:off x="3223845" y="970059"/>
            <a:ext cx="3596640" cy="913676"/>
          </a:xfrm>
          <a:prstGeom prst="bentConnector3">
            <a:avLst>
              <a:gd name="adj1" fmla="val 94215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E5D1507C-9C19-D3C4-DAAF-CD2B873A4858}"/>
              </a:ext>
            </a:extLst>
          </p:cNvPr>
          <p:cNvCxnSpPr>
            <a:cxnSpLocks/>
            <a:stCxn id="5" idx="3"/>
            <a:endCxn id="104" idx="1"/>
          </p:cNvCxnSpPr>
          <p:nvPr/>
        </p:nvCxnSpPr>
        <p:spPr>
          <a:xfrm>
            <a:off x="3223845" y="970059"/>
            <a:ext cx="3596640" cy="1326285"/>
          </a:xfrm>
          <a:prstGeom prst="bentConnector3">
            <a:avLst>
              <a:gd name="adj1" fmla="val 94215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5B50A0C6-315B-04FA-AD49-8D3B069E8696}"/>
              </a:ext>
            </a:extLst>
          </p:cNvPr>
          <p:cNvCxnSpPr>
            <a:cxnSpLocks/>
            <a:stCxn id="5" idx="3"/>
            <a:endCxn id="105" idx="1"/>
          </p:cNvCxnSpPr>
          <p:nvPr/>
        </p:nvCxnSpPr>
        <p:spPr>
          <a:xfrm>
            <a:off x="3223845" y="970059"/>
            <a:ext cx="3596640" cy="1738894"/>
          </a:xfrm>
          <a:prstGeom prst="bentConnector3">
            <a:avLst>
              <a:gd name="adj1" fmla="val 94215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7F98A970-8B7C-293A-8A59-D4E4F5EBC995}"/>
              </a:ext>
            </a:extLst>
          </p:cNvPr>
          <p:cNvCxnSpPr>
            <a:cxnSpLocks/>
            <a:stCxn id="5" idx="3"/>
            <a:endCxn id="106" idx="1"/>
          </p:cNvCxnSpPr>
          <p:nvPr/>
        </p:nvCxnSpPr>
        <p:spPr>
          <a:xfrm>
            <a:off x="3223845" y="970059"/>
            <a:ext cx="3596640" cy="2151503"/>
          </a:xfrm>
          <a:prstGeom prst="bentConnector3">
            <a:avLst>
              <a:gd name="adj1" fmla="val 94215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F96B6A18-9370-9538-B4F2-1607F923323C}"/>
              </a:ext>
            </a:extLst>
          </p:cNvPr>
          <p:cNvCxnSpPr>
            <a:cxnSpLocks/>
            <a:stCxn id="5" idx="3"/>
            <a:endCxn id="107" idx="1"/>
          </p:cNvCxnSpPr>
          <p:nvPr/>
        </p:nvCxnSpPr>
        <p:spPr>
          <a:xfrm>
            <a:off x="3223845" y="970059"/>
            <a:ext cx="3596640" cy="2564112"/>
          </a:xfrm>
          <a:prstGeom prst="bentConnector3">
            <a:avLst>
              <a:gd name="adj1" fmla="val 94215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89D39B41-89F6-7CCF-DBF1-458230C8DF19}"/>
              </a:ext>
            </a:extLst>
          </p:cNvPr>
          <p:cNvCxnSpPr>
            <a:cxnSpLocks/>
            <a:stCxn id="5" idx="3"/>
            <a:endCxn id="108" idx="1"/>
          </p:cNvCxnSpPr>
          <p:nvPr/>
        </p:nvCxnSpPr>
        <p:spPr>
          <a:xfrm>
            <a:off x="3223845" y="970059"/>
            <a:ext cx="3596640" cy="2976721"/>
          </a:xfrm>
          <a:prstGeom prst="bentConnector3">
            <a:avLst>
              <a:gd name="adj1" fmla="val 94215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4" grpId="0" animBg="1"/>
      <p:bldP spid="65" grpId="0" animBg="1"/>
      <p:bldP spid="66" grpId="0" animBg="1"/>
      <p:bldP spid="81" grpId="0" animBg="1"/>
      <p:bldP spid="87" grpId="0" animBg="1"/>
      <p:bldP spid="88" grpId="0" animBg="1"/>
      <p:bldP spid="89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290901DC-E38D-8E9A-2215-A4A1ED7856DA}"/>
              </a:ext>
            </a:extLst>
          </p:cNvPr>
          <p:cNvSpPr txBox="1">
            <a:spLocks/>
          </p:cNvSpPr>
          <p:nvPr/>
        </p:nvSpPr>
        <p:spPr>
          <a:xfrm>
            <a:off x="1632260" y="66504"/>
            <a:ext cx="60964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College “Org Chart”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9679D-A745-3BD0-5616-C2C4FB6A30B8}"/>
              </a:ext>
            </a:extLst>
          </p:cNvPr>
          <p:cNvSpPr/>
          <p:nvPr/>
        </p:nvSpPr>
        <p:spPr>
          <a:xfrm>
            <a:off x="2041752" y="1335819"/>
            <a:ext cx="1137036" cy="508884"/>
          </a:xfrm>
          <a:prstGeom prst="rect">
            <a:avLst/>
          </a:prstGeom>
          <a:solidFill>
            <a:srgbClr val="FADC40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College</a:t>
            </a:r>
          </a:p>
          <a:p>
            <a:pPr algn="ctr"/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Dean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4FDF1-5B40-5D9F-BD2A-0B39A85809DF}"/>
              </a:ext>
            </a:extLst>
          </p:cNvPr>
          <p:cNvSpPr/>
          <p:nvPr/>
        </p:nvSpPr>
        <p:spPr>
          <a:xfrm>
            <a:off x="3704900" y="1913165"/>
            <a:ext cx="1137036" cy="508884"/>
          </a:xfrm>
          <a:prstGeom prst="rect">
            <a:avLst/>
          </a:prstGeom>
          <a:solidFill>
            <a:srgbClr val="2A5870"/>
          </a:solidFill>
          <a:ln w="12700">
            <a:solidFill>
              <a:srgbClr val="84C4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Dept. of …</a:t>
            </a:r>
            <a:b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chemeClr val="bg1"/>
                </a:solidFill>
                <a:latin typeface="Proxima Nova" panose="02000506030000020004" pitchFamily="2" charset="0"/>
              </a:rPr>
              <a:t>Dept. Chair</a:t>
            </a:r>
            <a:endParaRPr lang="en-US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9328A3-B12B-C5E9-C63A-FFB3A3C9CE42}"/>
              </a:ext>
            </a:extLst>
          </p:cNvPr>
          <p:cNvSpPr/>
          <p:nvPr/>
        </p:nvSpPr>
        <p:spPr>
          <a:xfrm>
            <a:off x="3704900" y="2555376"/>
            <a:ext cx="1137036" cy="508884"/>
          </a:xfrm>
          <a:prstGeom prst="rect">
            <a:avLst/>
          </a:prstGeom>
          <a:solidFill>
            <a:srgbClr val="2A5870"/>
          </a:solidFill>
          <a:ln w="12700">
            <a:solidFill>
              <a:srgbClr val="84C4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Dept. of …</a:t>
            </a:r>
            <a:b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chemeClr val="bg1"/>
                </a:solidFill>
                <a:latin typeface="Proxima Nova" panose="02000506030000020004" pitchFamily="2" charset="0"/>
              </a:rPr>
              <a:t>Dept. Chair</a:t>
            </a:r>
            <a:endParaRPr lang="en-US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1D01E-C1E6-A0B1-B808-7C3742603C0C}"/>
              </a:ext>
            </a:extLst>
          </p:cNvPr>
          <p:cNvSpPr/>
          <p:nvPr/>
        </p:nvSpPr>
        <p:spPr>
          <a:xfrm>
            <a:off x="3704900" y="3197587"/>
            <a:ext cx="1137036" cy="508884"/>
          </a:xfrm>
          <a:prstGeom prst="rect">
            <a:avLst/>
          </a:prstGeom>
          <a:solidFill>
            <a:srgbClr val="2A5870"/>
          </a:solidFill>
          <a:ln w="12700">
            <a:solidFill>
              <a:srgbClr val="84C4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Dept. of …</a:t>
            </a:r>
            <a:b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chemeClr val="bg1"/>
                </a:solidFill>
                <a:latin typeface="Proxima Nova" panose="02000506030000020004" pitchFamily="2" charset="0"/>
              </a:rPr>
              <a:t>Dept. Chair</a:t>
            </a:r>
            <a:endParaRPr lang="en-US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5B2248BF-8336-8DB9-B1F0-18F928ED260D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3178788" y="1590261"/>
            <a:ext cx="526112" cy="577346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06DA63B1-D5FB-F350-B316-CF34B814B9CC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>
            <a:off x="3178788" y="1590261"/>
            <a:ext cx="526112" cy="1219557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F7AB4FC-F50B-27D1-DD62-3FDDC9CBB58F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3178788" y="1590261"/>
            <a:ext cx="526112" cy="1861768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E4DBD703-D2D8-A75A-B49C-F679DA4B7F8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78788" y="1590261"/>
            <a:ext cx="526112" cy="2503979"/>
          </a:xfrm>
          <a:prstGeom prst="bentConnector3">
            <a:avLst/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07A2E4-50C4-8AEA-9696-85BBB0B934AE}"/>
              </a:ext>
            </a:extLst>
          </p:cNvPr>
          <p:cNvSpPr/>
          <p:nvPr/>
        </p:nvSpPr>
        <p:spPr>
          <a:xfrm>
            <a:off x="5240164" y="1913165"/>
            <a:ext cx="1137036" cy="413555"/>
          </a:xfrm>
          <a:prstGeom prst="rect">
            <a:avLst/>
          </a:prstGeom>
          <a:solidFill>
            <a:srgbClr val="63B1DD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Assoc. Dean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for Faculty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F606D9-290B-A83C-C7AD-1269E273E8F4}"/>
              </a:ext>
            </a:extLst>
          </p:cNvPr>
          <p:cNvSpPr/>
          <p:nvPr/>
        </p:nvSpPr>
        <p:spPr>
          <a:xfrm>
            <a:off x="5240164" y="2391106"/>
            <a:ext cx="1137036" cy="413555"/>
          </a:xfrm>
          <a:prstGeom prst="rect">
            <a:avLst/>
          </a:prstGeom>
          <a:solidFill>
            <a:srgbClr val="63B1DD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Assoc. Dean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for UG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39CB0A-F4C8-7414-3A8E-043961D76415}"/>
              </a:ext>
            </a:extLst>
          </p:cNvPr>
          <p:cNvSpPr/>
          <p:nvPr/>
        </p:nvSpPr>
        <p:spPr>
          <a:xfrm>
            <a:off x="5240164" y="2871724"/>
            <a:ext cx="1137036" cy="413555"/>
          </a:xfrm>
          <a:prstGeom prst="rect">
            <a:avLst/>
          </a:prstGeom>
          <a:solidFill>
            <a:srgbClr val="63B1DD"/>
          </a:solidFill>
          <a:ln w="12700">
            <a:solidFill>
              <a:srgbClr val="663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  <a:t>Assoc. Dean</a:t>
            </a:r>
            <a:br>
              <a:rPr lang="en-US" dirty="0">
                <a:solidFill>
                  <a:srgbClr val="561F00"/>
                </a:solidFill>
                <a:latin typeface="Proxima Nova" panose="02000506030000020004" pitchFamily="2" charset="0"/>
              </a:rPr>
            </a:br>
            <a:r>
              <a:rPr lang="en-US" sz="1100" dirty="0">
                <a:solidFill>
                  <a:srgbClr val="561F00"/>
                </a:solidFill>
                <a:latin typeface="Proxima Nova" panose="02000506030000020004" pitchFamily="2" charset="0"/>
              </a:rPr>
              <a:t>for Research</a:t>
            </a:r>
            <a:endParaRPr lang="en-US" dirty="0">
              <a:solidFill>
                <a:srgbClr val="561F00"/>
              </a:solidFill>
              <a:latin typeface="Proxima Nova" panose="02000506030000020004" pitchFamily="2" charset="0"/>
            </a:endParaRP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22AE94F-5D87-697B-95BD-74DDCC56A76E}"/>
              </a:ext>
            </a:extLst>
          </p:cNvPr>
          <p:cNvCxnSpPr>
            <a:cxnSpLocks/>
            <a:stCxn id="6" idx="3"/>
            <a:endCxn id="26" idx="1"/>
          </p:cNvCxnSpPr>
          <p:nvPr/>
        </p:nvCxnSpPr>
        <p:spPr>
          <a:xfrm>
            <a:off x="3178788" y="1590261"/>
            <a:ext cx="2061376" cy="529682"/>
          </a:xfrm>
          <a:prstGeom prst="bentConnector3">
            <a:avLst>
              <a:gd name="adj1" fmla="val 88187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91D5A2A-47DD-B927-47F0-79C62C3BE240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>
            <a:off x="3178788" y="1590261"/>
            <a:ext cx="2061376" cy="1007623"/>
          </a:xfrm>
          <a:prstGeom prst="bentConnector3">
            <a:avLst>
              <a:gd name="adj1" fmla="val 88187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3564CBC0-7BBE-89AE-5436-6689715B2C69}"/>
              </a:ext>
            </a:extLst>
          </p:cNvPr>
          <p:cNvCxnSpPr>
            <a:cxnSpLocks/>
            <a:stCxn id="6" idx="3"/>
            <a:endCxn id="28" idx="1"/>
          </p:cNvCxnSpPr>
          <p:nvPr/>
        </p:nvCxnSpPr>
        <p:spPr>
          <a:xfrm>
            <a:off x="3178788" y="1590261"/>
            <a:ext cx="2061376" cy="1488241"/>
          </a:xfrm>
          <a:prstGeom prst="bentConnector3">
            <a:avLst>
              <a:gd name="adj1" fmla="val 88187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642644-1152-DD59-5FF1-E43B8EF99351}"/>
              </a:ext>
            </a:extLst>
          </p:cNvPr>
          <p:cNvSpPr txBox="1"/>
          <p:nvPr/>
        </p:nvSpPr>
        <p:spPr>
          <a:xfrm rot="5400000">
            <a:off x="4104020" y="3875943"/>
            <a:ext cx="44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61F00"/>
                </a:solidFill>
              </a:rPr>
              <a:t>…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03E63C9A-0B6C-38BF-C83B-05C99C2BD42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78788" y="1590261"/>
            <a:ext cx="2061376" cy="2015825"/>
          </a:xfrm>
          <a:prstGeom prst="bentConnector3">
            <a:avLst>
              <a:gd name="adj1" fmla="val 88187"/>
            </a:avLst>
          </a:prstGeom>
          <a:ln>
            <a:solidFill>
              <a:srgbClr val="663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0EF5877-1C6E-98F7-DF40-2E5E65F56DC3}"/>
              </a:ext>
            </a:extLst>
          </p:cNvPr>
          <p:cNvSpPr txBox="1"/>
          <p:nvPr/>
        </p:nvSpPr>
        <p:spPr>
          <a:xfrm rot="5400000">
            <a:off x="5671089" y="3392547"/>
            <a:ext cx="44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61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114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5A5342A-91BE-B1E5-4586-5493A55B97A5}"/>
              </a:ext>
            </a:extLst>
          </p:cNvPr>
          <p:cNvSpPr txBox="1">
            <a:spLocks/>
          </p:cNvSpPr>
          <p:nvPr/>
        </p:nvSpPr>
        <p:spPr>
          <a:xfrm>
            <a:off x="1632260" y="66504"/>
            <a:ext cx="60964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Resources for Learning Lehigh</a:t>
            </a:r>
          </a:p>
        </p:txBody>
      </p:sp>
      <p:pic>
        <p:nvPicPr>
          <p:cNvPr id="7" name="Picture 6" descr="A person standing in front of a projection screen&#10;&#10;AI-generated content may be incorrect.">
            <a:extLst>
              <a:ext uri="{FF2B5EF4-FFF2-40B4-BE49-F238E27FC236}">
                <a16:creationId xmlns:a16="http://schemas.microsoft.com/office/drawing/2014/main" id="{C433735E-694E-B6EE-B8EA-3668F37A6B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953" y="972359"/>
            <a:ext cx="2528594" cy="1810598"/>
          </a:xfrm>
          <a:prstGeom prst="rect">
            <a:avLst/>
          </a:prstGeom>
          <a:ln>
            <a:solidFill>
              <a:srgbClr val="663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D01549-DA90-F2BD-A722-2AF70DF4620A}"/>
              </a:ext>
            </a:extLst>
          </p:cNvPr>
          <p:cNvSpPr txBox="1"/>
          <p:nvPr/>
        </p:nvSpPr>
        <p:spPr>
          <a:xfrm>
            <a:off x="6418719" y="2830667"/>
            <a:ext cx="181972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2" charset="0"/>
                <a:hlinkClick r:id="rId3"/>
              </a:rPr>
              <a:t>Faculty Affairs</a:t>
            </a:r>
            <a:r>
              <a:rPr lang="en-US" dirty="0">
                <a:latin typeface="Proxima Nova" panose="02000506030000020004" pitchFamily="2" charset="0"/>
              </a:rPr>
              <a:t> team: 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Proxima Nova" panose="02000506030000020004" pitchFamily="2" charset="0"/>
              </a:rPr>
              <a:t>Larry Snyder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Proxima Nova" panose="02000506030000020004" pitchFamily="2" charset="0"/>
              </a:rPr>
              <a:t>Janele Krzywicki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Proxima Nova" panose="02000506030000020004" pitchFamily="2" charset="0"/>
              </a:rPr>
              <a:t>Daniele Holland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Proxima Nova" panose="02000506030000020004" pitchFamily="2" charset="0"/>
              </a:rPr>
              <a:t>Marci Levine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Proxima Nova" panose="02000506030000020004" pitchFamily="2" charset="0"/>
              </a:rPr>
              <a:t>Alex Dunn</a:t>
            </a:r>
            <a:endParaRPr lang="en-US" dirty="0">
              <a:latin typeface="Proxima Nova" panose="02000506030000020004" pitchFamily="2" charset="0"/>
            </a:endParaRPr>
          </a:p>
        </p:txBody>
      </p:sp>
      <p:pic>
        <p:nvPicPr>
          <p:cNvPr id="2050" name="Picture 2" descr="Lehigh University - Health | Science | Technology - HGA">
            <a:extLst>
              <a:ext uri="{FF2B5EF4-FFF2-40B4-BE49-F238E27FC236}">
                <a16:creationId xmlns:a16="http://schemas.microsoft.com/office/drawing/2014/main" id="{E2FB5C50-514B-31C5-C4B3-7045DE268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65" y="972359"/>
            <a:ext cx="2557190" cy="1810598"/>
          </a:xfrm>
          <a:prstGeom prst="rect">
            <a:avLst/>
          </a:prstGeom>
          <a:noFill/>
          <a:ln>
            <a:solidFill>
              <a:srgbClr val="663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F29E45-8C6E-9A6A-BCFC-F4225392AA4C}"/>
              </a:ext>
            </a:extLst>
          </p:cNvPr>
          <p:cNvSpPr txBox="1"/>
          <p:nvPr/>
        </p:nvSpPr>
        <p:spPr>
          <a:xfrm>
            <a:off x="464708" y="2830667"/>
            <a:ext cx="2284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Department Chair</a:t>
            </a:r>
          </a:p>
          <a:p>
            <a:r>
              <a:rPr lang="en-US" dirty="0">
                <a:latin typeface="Proxima Nova" panose="02000506030000020004" pitchFamily="2" charset="0"/>
              </a:rPr>
              <a:t>Department colleagues</a:t>
            </a:r>
          </a:p>
          <a:p>
            <a:r>
              <a:rPr lang="en-US" dirty="0">
                <a:latin typeface="Proxima Nova" panose="02000506030000020004" pitchFamily="2" charset="0"/>
              </a:rPr>
              <a:t>Associate Dean for Faculty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E9326F-EC35-A464-8049-C77420A2B9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0919" y="3018153"/>
            <a:ext cx="2617327" cy="1599392"/>
          </a:xfrm>
          <a:prstGeom prst="rect">
            <a:avLst/>
          </a:prstGeom>
          <a:ln>
            <a:solidFill>
              <a:srgbClr val="663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website with trees and buildings&#10;&#10;AI-generated content may be incorrect.">
            <a:extLst>
              <a:ext uri="{FF2B5EF4-FFF2-40B4-BE49-F238E27FC236}">
                <a16:creationId xmlns:a16="http://schemas.microsoft.com/office/drawing/2014/main" id="{DB813FD4-35DC-D660-EF17-568DC34D48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8562" y="972359"/>
            <a:ext cx="2619684" cy="1599391"/>
          </a:xfrm>
          <a:prstGeom prst="rect">
            <a:avLst/>
          </a:prstGeom>
          <a:ln>
            <a:solidFill>
              <a:srgbClr val="663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58E5A8-62B1-79F0-71A8-5BEDC33091CB}"/>
              </a:ext>
            </a:extLst>
          </p:cNvPr>
          <p:cNvSpPr txBox="1"/>
          <p:nvPr/>
        </p:nvSpPr>
        <p:spPr>
          <a:xfrm>
            <a:off x="3441602" y="4640243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2" charset="0"/>
                <a:hlinkClick r:id="rId7"/>
              </a:rPr>
              <a:t>Faculty Onboarding</a:t>
            </a:r>
            <a:r>
              <a:rPr lang="en-US" dirty="0">
                <a:latin typeface="Proxima Nova" panose="02000506030000020004" pitchFamily="2" charset="0"/>
              </a:rPr>
              <a:t> website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97FD84-15AB-DF4C-DF8B-3A5DAA4B1083}"/>
              </a:ext>
            </a:extLst>
          </p:cNvPr>
          <p:cNvSpPr txBox="1"/>
          <p:nvPr/>
        </p:nvSpPr>
        <p:spPr>
          <a:xfrm>
            <a:off x="3441602" y="2571750"/>
            <a:ext cx="1624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" panose="02000506030000020004" pitchFamily="2" charset="0"/>
                <a:hlinkClick r:id="rId8"/>
              </a:rPr>
              <a:t>Human Resources</a:t>
            </a:r>
            <a:endParaRPr lang="en-US" dirty="0"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5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A87BF0-332C-8BB6-D566-7F3C5830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60" y="66504"/>
            <a:ext cx="5669100" cy="572700"/>
          </a:xfrm>
        </p:spPr>
        <p:txBody>
          <a:bodyPr/>
          <a:lstStyle/>
          <a:p>
            <a:r>
              <a:rPr lang="en-US" dirty="0"/>
              <a:t>Five Colleges</a:t>
            </a:r>
          </a:p>
        </p:txBody>
      </p:sp>
      <p:pic>
        <p:nvPicPr>
          <p:cNvPr id="3" name="Picture 2" descr="A view of a building from the window&#10;&#10;AI-generated content may be incorrect.">
            <a:extLst>
              <a:ext uri="{FF2B5EF4-FFF2-40B4-BE49-F238E27FC236}">
                <a16:creationId xmlns:a16="http://schemas.microsoft.com/office/drawing/2014/main" id="{AB485C12-CB22-7164-C770-B6F38DCE96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0694" y="654109"/>
            <a:ext cx="2818014" cy="1877476"/>
          </a:xfrm>
          <a:prstGeom prst="rect">
            <a:avLst/>
          </a:prstGeom>
        </p:spPr>
      </p:pic>
      <p:pic>
        <p:nvPicPr>
          <p:cNvPr id="12" name="Picture 11" descr="A hands shaking hands with a robotic arm&#10;&#10;AI-generated content may be incorrect.">
            <a:extLst>
              <a:ext uri="{FF2B5EF4-FFF2-40B4-BE49-F238E27FC236}">
                <a16:creationId xmlns:a16="http://schemas.microsoft.com/office/drawing/2014/main" id="{8154987A-7C44-16F7-748D-6F6269235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1" y="2900972"/>
            <a:ext cx="2818014" cy="1876328"/>
          </a:xfrm>
          <a:prstGeom prst="rect">
            <a:avLst/>
          </a:prstGeom>
        </p:spPr>
      </p:pic>
      <p:pic>
        <p:nvPicPr>
          <p:cNvPr id="18" name="Picture 17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AA18EBE2-ED05-0D6E-A297-5413BC6E50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3657" y="2884632"/>
            <a:ext cx="2818013" cy="1876328"/>
          </a:xfrm>
          <a:prstGeom prst="rect">
            <a:avLst/>
          </a:prstGeom>
        </p:spPr>
      </p:pic>
      <p:pic>
        <p:nvPicPr>
          <p:cNvPr id="20" name="Picture 19" descr="A person looking through a microscope&#10;&#10;AI-generated content may be incorrect.">
            <a:extLst>
              <a:ext uri="{FF2B5EF4-FFF2-40B4-BE49-F238E27FC236}">
                <a16:creationId xmlns:a16="http://schemas.microsoft.com/office/drawing/2014/main" id="{8BA2DC1C-3E1E-AAEA-F7AD-C59136FD03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44" y="652909"/>
            <a:ext cx="2818014" cy="18786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28F33E-51C1-18EF-3F8B-5E267C1686B4}"/>
              </a:ext>
            </a:extLst>
          </p:cNvPr>
          <p:cNvSpPr/>
          <p:nvPr/>
        </p:nvSpPr>
        <p:spPr>
          <a:xfrm>
            <a:off x="1" y="2563437"/>
            <a:ext cx="9144000" cy="29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A80DF-06A6-4AF6-2E83-ED82D46279FE}"/>
              </a:ext>
            </a:extLst>
          </p:cNvPr>
          <p:cNvSpPr/>
          <p:nvPr/>
        </p:nvSpPr>
        <p:spPr>
          <a:xfrm>
            <a:off x="0" y="4800437"/>
            <a:ext cx="9144000" cy="29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F4B6DB-7CE5-5CCA-9632-02B2691CD99E}"/>
              </a:ext>
            </a:extLst>
          </p:cNvPr>
          <p:cNvSpPr txBox="1"/>
          <p:nvPr/>
        </p:nvSpPr>
        <p:spPr>
          <a:xfrm>
            <a:off x="335186" y="2541280"/>
            <a:ext cx="2484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College of Arts and Sciences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E78F4-321D-FB5E-2A9C-82BF4BC55464}"/>
              </a:ext>
            </a:extLst>
          </p:cNvPr>
          <p:cNvSpPr txBox="1"/>
          <p:nvPr/>
        </p:nvSpPr>
        <p:spPr>
          <a:xfrm>
            <a:off x="3555342" y="2541280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College of Education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02CC19-5218-F340-577C-E037B8EBA9CF}"/>
              </a:ext>
            </a:extLst>
          </p:cNvPr>
          <p:cNvSpPr txBox="1"/>
          <p:nvPr/>
        </p:nvSpPr>
        <p:spPr>
          <a:xfrm>
            <a:off x="6771283" y="2541280"/>
            <a:ext cx="1556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College of Health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9BA11B-8EA4-CF0A-D8CE-A4554928C888}"/>
              </a:ext>
            </a:extLst>
          </p:cNvPr>
          <p:cNvSpPr txBox="1"/>
          <p:nvPr/>
        </p:nvSpPr>
        <p:spPr>
          <a:xfrm>
            <a:off x="124601" y="4777617"/>
            <a:ext cx="4660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P.C. Rossin College of Engineering and Applied Science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F06AE3-6047-60EC-13EE-98E14D467A61}"/>
              </a:ext>
            </a:extLst>
          </p:cNvPr>
          <p:cNvSpPr txBox="1"/>
          <p:nvPr/>
        </p:nvSpPr>
        <p:spPr>
          <a:xfrm>
            <a:off x="5899891" y="4777617"/>
            <a:ext cx="17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College of Business</a:t>
            </a:r>
          </a:p>
        </p:txBody>
      </p:sp>
      <p:pic>
        <p:nvPicPr>
          <p:cNvPr id="1026" name="Picture 2" descr="Student sitting at a classroom desk">
            <a:extLst>
              <a:ext uri="{FF2B5EF4-FFF2-40B4-BE49-F238E27FC236}">
                <a16:creationId xmlns:a16="http://schemas.microsoft.com/office/drawing/2014/main" id="{EB476122-32CC-F324-823D-F41ABCE04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5"/>
          <a:stretch>
            <a:fillRect/>
          </a:stretch>
        </p:blipFill>
        <p:spPr bwMode="auto">
          <a:xfrm>
            <a:off x="3147729" y="654398"/>
            <a:ext cx="2815294" cy="18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2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106B5-F9FF-A2D7-51E9-CF435E00E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83C62ED-47C1-860E-9B33-DCADD3B3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60" y="66504"/>
            <a:ext cx="5669100" cy="572700"/>
          </a:xfrm>
        </p:spPr>
        <p:txBody>
          <a:bodyPr/>
          <a:lstStyle/>
          <a:p>
            <a:r>
              <a:rPr lang="en-US" dirty="0"/>
              <a:t>Five Colleges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C17552-4035-7C04-579B-99C226434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977749"/>
              </p:ext>
            </p:extLst>
          </p:nvPr>
        </p:nvGraphicFramePr>
        <p:xfrm>
          <a:off x="336936" y="884851"/>
          <a:ext cx="4129874" cy="410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39F2A4-3270-C22E-831F-3808D360B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213215"/>
              </p:ext>
            </p:extLst>
          </p:nvPr>
        </p:nvGraphicFramePr>
        <p:xfrm>
          <a:off x="4119992" y="639202"/>
          <a:ext cx="4786264" cy="459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08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C273197-9792-9328-4149-BDFC50F9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60" y="66504"/>
            <a:ext cx="5669100" cy="572700"/>
          </a:xfrm>
        </p:spPr>
        <p:txBody>
          <a:bodyPr/>
          <a:lstStyle/>
          <a:p>
            <a:r>
              <a:rPr lang="en-US" dirty="0"/>
              <a:t>Undergraduate Students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ABF64-C81E-B740-042D-37905C2A4D41}"/>
              </a:ext>
            </a:extLst>
          </p:cNvPr>
          <p:cNvSpPr/>
          <p:nvPr/>
        </p:nvSpPr>
        <p:spPr>
          <a:xfrm>
            <a:off x="6466889" y="0"/>
            <a:ext cx="2677111" cy="5143500"/>
          </a:xfrm>
          <a:prstGeom prst="rect">
            <a:avLst/>
          </a:prstGeom>
          <a:gradFill flip="none" rotWithShape="1">
            <a:gsLst>
              <a:gs pos="0">
                <a:srgbClr val="EC493E">
                  <a:shade val="30000"/>
                  <a:satMod val="115000"/>
                </a:srgbClr>
              </a:gs>
              <a:gs pos="63000">
                <a:srgbClr val="EC493E">
                  <a:shade val="67500"/>
                  <a:satMod val="115000"/>
                </a:srgbClr>
              </a:gs>
              <a:gs pos="100000">
                <a:srgbClr val="EC493E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endParaRPr lang="en-US" sz="2400" dirty="0">
              <a:latin typeface="Chronicle Displ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B4F8D-E83D-1C2F-9318-93C740FFEF8E}"/>
              </a:ext>
            </a:extLst>
          </p:cNvPr>
          <p:cNvSpPr txBox="1"/>
          <p:nvPr/>
        </p:nvSpPr>
        <p:spPr>
          <a:xfrm>
            <a:off x="6655413" y="817297"/>
            <a:ext cx="1116011" cy="7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78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countries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40C2C-0C60-4D57-C791-38E30EB5C2CF}"/>
              </a:ext>
            </a:extLst>
          </p:cNvPr>
          <p:cNvSpPr txBox="1"/>
          <p:nvPr/>
        </p:nvSpPr>
        <p:spPr>
          <a:xfrm>
            <a:off x="6655413" y="1915291"/>
            <a:ext cx="2300062" cy="7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49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states + DC and PR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EF394-BFE4-F079-2862-B1EBBF0065A4}"/>
              </a:ext>
            </a:extLst>
          </p:cNvPr>
          <p:cNvSpPr txBox="1"/>
          <p:nvPr/>
        </p:nvSpPr>
        <p:spPr>
          <a:xfrm>
            <a:off x="6655413" y="3013285"/>
            <a:ext cx="1548822" cy="74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18%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first-generation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7F476C-A976-CDCF-8D85-329435E37E56}"/>
              </a:ext>
            </a:extLst>
          </p:cNvPr>
          <p:cNvSpPr txBox="1"/>
          <p:nvPr/>
        </p:nvSpPr>
        <p:spPr>
          <a:xfrm>
            <a:off x="6655413" y="4111279"/>
            <a:ext cx="1816523" cy="74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31%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underrepresented</a:t>
            </a:r>
          </a:p>
        </p:txBody>
      </p:sp>
      <p:pic>
        <p:nvPicPr>
          <p:cNvPr id="15" name="Picture 14" descr="A person sitting in a lecture hall&#10;&#10;AI-generated content may be incorrect.">
            <a:extLst>
              <a:ext uri="{FF2B5EF4-FFF2-40B4-BE49-F238E27FC236}">
                <a16:creationId xmlns:a16="http://schemas.microsoft.com/office/drawing/2014/main" id="{5FA8DD72-C4FF-FC24-199F-D2F6F9C97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95" y="784932"/>
            <a:ext cx="6096770" cy="40630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C67DB9-EDDD-FE7E-7F69-2494BFBD2D38}"/>
              </a:ext>
            </a:extLst>
          </p:cNvPr>
          <p:cNvSpPr txBox="1"/>
          <p:nvPr/>
        </p:nvSpPr>
        <p:spPr>
          <a:xfrm>
            <a:off x="4258308" y="1078732"/>
            <a:ext cx="1912704" cy="74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5,624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 algn="r"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undergraduates</a:t>
            </a:r>
          </a:p>
        </p:txBody>
      </p:sp>
    </p:spTree>
    <p:extLst>
      <p:ext uri="{BB962C8B-B14F-4D97-AF65-F5344CB8AC3E}">
        <p14:creationId xmlns:p14="http://schemas.microsoft.com/office/powerpoint/2010/main" val="30329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F437B-7117-9800-38AD-24524E10F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B5E6455-D930-AA9F-B911-A5BFBA07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60" y="66504"/>
            <a:ext cx="5669100" cy="572700"/>
          </a:xfrm>
        </p:spPr>
        <p:txBody>
          <a:bodyPr/>
          <a:lstStyle/>
          <a:p>
            <a:r>
              <a:rPr lang="en-US" dirty="0"/>
              <a:t>Academics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6FE78-15A8-0A87-46AD-7764B5D343D7}"/>
              </a:ext>
            </a:extLst>
          </p:cNvPr>
          <p:cNvSpPr/>
          <p:nvPr/>
        </p:nvSpPr>
        <p:spPr>
          <a:xfrm>
            <a:off x="6466889" y="0"/>
            <a:ext cx="2677111" cy="5143500"/>
          </a:xfrm>
          <a:prstGeom prst="rect">
            <a:avLst/>
          </a:prstGeom>
          <a:gradFill flip="none" rotWithShape="1">
            <a:gsLst>
              <a:gs pos="0">
                <a:srgbClr val="63B1DD">
                  <a:shade val="30000"/>
                  <a:satMod val="115000"/>
                </a:srgbClr>
              </a:gs>
              <a:gs pos="50000">
                <a:srgbClr val="63B1DD">
                  <a:shade val="67500"/>
                  <a:satMod val="115000"/>
                </a:srgbClr>
              </a:gs>
              <a:gs pos="100000">
                <a:srgbClr val="63B1D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endParaRPr lang="en-US" sz="2400" dirty="0">
              <a:latin typeface="Chronicle Displ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1C81B-5505-21C1-6146-9DE264317B21}"/>
              </a:ext>
            </a:extLst>
          </p:cNvPr>
          <p:cNvSpPr txBox="1"/>
          <p:nvPr/>
        </p:nvSpPr>
        <p:spPr>
          <a:xfrm>
            <a:off x="6655413" y="817297"/>
            <a:ext cx="2300062" cy="7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2300+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programs and courses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CC177-DE62-A880-419B-AB6AC127584F}"/>
              </a:ext>
            </a:extLst>
          </p:cNvPr>
          <p:cNvSpPr txBox="1"/>
          <p:nvPr/>
        </p:nvSpPr>
        <p:spPr>
          <a:xfrm>
            <a:off x="6655412" y="1915291"/>
            <a:ext cx="2488587" cy="7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113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UG programs and majors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ED5B7-BD25-900D-6F03-71DBB769CCD6}"/>
              </a:ext>
            </a:extLst>
          </p:cNvPr>
          <p:cNvSpPr txBox="1"/>
          <p:nvPr/>
        </p:nvSpPr>
        <p:spPr>
          <a:xfrm>
            <a:off x="6655413" y="3013285"/>
            <a:ext cx="1899879" cy="74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87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graduate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9A196-2108-7888-5ED3-EB1069031C7C}"/>
              </a:ext>
            </a:extLst>
          </p:cNvPr>
          <p:cNvSpPr txBox="1"/>
          <p:nvPr/>
        </p:nvSpPr>
        <p:spPr>
          <a:xfrm>
            <a:off x="6655413" y="4111279"/>
            <a:ext cx="2204450" cy="74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10:1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student-to-faculty ratio</a:t>
            </a:r>
          </a:p>
        </p:txBody>
      </p:sp>
      <p:pic>
        <p:nvPicPr>
          <p:cNvPr id="3" name="Picture 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2D6264D7-1CAE-02BD-64FD-C6B98E7A1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5" y="784932"/>
            <a:ext cx="6108895" cy="407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C25F1-E973-F25A-A302-48F0C3FF62FC}"/>
              </a:ext>
            </a:extLst>
          </p:cNvPr>
          <p:cNvSpPr txBox="1"/>
          <p:nvPr/>
        </p:nvSpPr>
        <p:spPr>
          <a:xfrm>
            <a:off x="4348077" y="1078732"/>
            <a:ext cx="1822935" cy="74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28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 algn="r"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average class size</a:t>
            </a:r>
          </a:p>
        </p:txBody>
      </p:sp>
    </p:spTree>
    <p:extLst>
      <p:ext uri="{BB962C8B-B14F-4D97-AF65-F5344CB8AC3E}">
        <p14:creationId xmlns:p14="http://schemas.microsoft.com/office/powerpoint/2010/main" val="22437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AFA7-1BC5-BE9C-5FDB-3CC854147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6D23464-DDC7-DAF9-5997-50F442B7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60" y="66504"/>
            <a:ext cx="4665160" cy="572700"/>
          </a:xfrm>
        </p:spPr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CFC19-E8D6-B41A-CD7E-80A15C519967}"/>
              </a:ext>
            </a:extLst>
          </p:cNvPr>
          <p:cNvSpPr/>
          <p:nvPr/>
        </p:nvSpPr>
        <p:spPr>
          <a:xfrm>
            <a:off x="6466889" y="0"/>
            <a:ext cx="2677111" cy="5143500"/>
          </a:xfrm>
          <a:prstGeom prst="rect">
            <a:avLst/>
          </a:prstGeom>
          <a:gradFill flip="none" rotWithShape="1">
            <a:gsLst>
              <a:gs pos="0">
                <a:srgbClr val="84C4BB">
                  <a:shade val="30000"/>
                  <a:satMod val="115000"/>
                </a:srgbClr>
              </a:gs>
              <a:gs pos="50000">
                <a:srgbClr val="84C4BB">
                  <a:shade val="67500"/>
                  <a:satMod val="115000"/>
                </a:srgbClr>
              </a:gs>
              <a:gs pos="100000">
                <a:srgbClr val="84C4B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endParaRPr lang="en-US" sz="2400" dirty="0">
              <a:latin typeface="Chronicle Display" pitchFamily="2" charset="0"/>
            </a:endParaRPr>
          </a:p>
        </p:txBody>
      </p:sp>
      <p:pic>
        <p:nvPicPr>
          <p:cNvPr id="6" name="Picture 5" descr="A person writing on a board&#10;&#10;AI-generated content may be incorrect.">
            <a:extLst>
              <a:ext uri="{FF2B5EF4-FFF2-40B4-BE49-F238E27FC236}">
                <a16:creationId xmlns:a16="http://schemas.microsoft.com/office/drawing/2014/main" id="{D678E41E-1179-5450-3FA0-C3DD870BDA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4" y="784932"/>
            <a:ext cx="6109555" cy="4073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4A064D-019B-CEE2-7CB7-8D8641AAAEA7}"/>
              </a:ext>
            </a:extLst>
          </p:cNvPr>
          <p:cNvSpPr txBox="1"/>
          <p:nvPr/>
        </p:nvSpPr>
        <p:spPr>
          <a:xfrm>
            <a:off x="6655413" y="817297"/>
            <a:ext cx="2300062" cy="7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411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tenured / tenure-track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05D92-BD2F-44A0-6F55-75654D1B9E15}"/>
              </a:ext>
            </a:extLst>
          </p:cNvPr>
          <p:cNvSpPr txBox="1"/>
          <p:nvPr/>
        </p:nvSpPr>
        <p:spPr>
          <a:xfrm>
            <a:off x="6655412" y="1915291"/>
            <a:ext cx="2488587" cy="7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97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pPr>
              <a:lnSpc>
                <a:spcPct val="60000"/>
              </a:lnSpc>
            </a:pP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term faculty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B722F-4EC3-3A93-A8D7-1B1974353EF9}"/>
              </a:ext>
            </a:extLst>
          </p:cNvPr>
          <p:cNvSpPr txBox="1"/>
          <p:nvPr/>
        </p:nvSpPr>
        <p:spPr>
          <a:xfrm>
            <a:off x="6655413" y="3013284"/>
            <a:ext cx="2488586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5400" dirty="0">
                <a:solidFill>
                  <a:schemeClr val="bg1"/>
                </a:solidFill>
                <a:latin typeface="Chronicle Display" pitchFamily="2" charset="0"/>
              </a:rPr>
              <a:t>$59M</a:t>
            </a:r>
            <a:endParaRPr lang="en-US" sz="3600" dirty="0">
              <a:solidFill>
                <a:schemeClr val="bg1"/>
              </a:solidFill>
              <a:latin typeface="Chronicle Display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sponsored research expenditures FY24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550D-0866-5536-17AA-3A873A688FDD}"/>
              </a:ext>
            </a:extLst>
          </p:cNvPr>
          <p:cNvSpPr txBox="1"/>
          <p:nvPr/>
        </p:nvSpPr>
        <p:spPr>
          <a:xfrm>
            <a:off x="4640952" y="1426204"/>
            <a:ext cx="1539204" cy="74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5400" dirty="0">
                <a:solidFill>
                  <a:srgbClr val="663600"/>
                </a:solidFill>
                <a:latin typeface="Chronicle Display" pitchFamily="2" charset="0"/>
              </a:rPr>
              <a:t>508</a:t>
            </a:r>
            <a:endParaRPr lang="en-US" sz="3600" dirty="0">
              <a:solidFill>
                <a:srgbClr val="663600"/>
              </a:solidFill>
              <a:latin typeface="Chronicle Display" pitchFamily="2" charset="0"/>
            </a:endParaRPr>
          </a:p>
          <a:p>
            <a:pPr algn="r">
              <a:lnSpc>
                <a:spcPct val="60000"/>
              </a:lnSpc>
            </a:pPr>
            <a:r>
              <a:rPr lang="en-US" sz="1600" dirty="0">
                <a:solidFill>
                  <a:srgbClr val="663600"/>
                </a:solidFill>
                <a:latin typeface="Proxima Nova" panose="02000506030000020004" pitchFamily="2" charset="0"/>
              </a:rPr>
              <a:t>full-time faculty</a:t>
            </a:r>
          </a:p>
        </p:txBody>
      </p:sp>
    </p:spTree>
    <p:extLst>
      <p:ext uri="{BB962C8B-B14F-4D97-AF65-F5344CB8AC3E}">
        <p14:creationId xmlns:p14="http://schemas.microsoft.com/office/powerpoint/2010/main" val="42262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6599F-B62C-D570-8B9F-0400D8E67D5D}"/>
              </a:ext>
            </a:extLst>
          </p:cNvPr>
          <p:cNvSpPr/>
          <p:nvPr/>
        </p:nvSpPr>
        <p:spPr>
          <a:xfrm>
            <a:off x="0" y="217384"/>
            <a:ext cx="9144000" cy="513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riding a small bed&#10;&#10;AI-generated content may be incorrect.">
            <a:extLst>
              <a:ext uri="{FF2B5EF4-FFF2-40B4-BE49-F238E27FC236}">
                <a16:creationId xmlns:a16="http://schemas.microsoft.com/office/drawing/2014/main" id="{64084676-8FF8-5360-1CBF-ACD3300085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0" y="331170"/>
            <a:ext cx="2202354" cy="23723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25AE891-5509-3129-4B70-106A9DE19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0"/>
          <a:stretch>
            <a:fillRect/>
          </a:stretch>
        </p:blipFill>
        <p:spPr bwMode="auto">
          <a:xfrm>
            <a:off x="2326401" y="331170"/>
            <a:ext cx="2215173" cy="23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024BAB-9F9D-56B3-7455-80DB353B0810}"/>
              </a:ext>
            </a:extLst>
          </p:cNvPr>
          <p:cNvSpPr/>
          <p:nvPr/>
        </p:nvSpPr>
        <p:spPr>
          <a:xfrm>
            <a:off x="0" y="-18288"/>
            <a:ext cx="9144000" cy="235672"/>
          </a:xfrm>
          <a:prstGeom prst="rect">
            <a:avLst/>
          </a:prstGeom>
          <a:solidFill>
            <a:srgbClr val="561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 young man in the foreground looking off-camera in a United Nations chamber">
            <a:extLst>
              <a:ext uri="{FF2B5EF4-FFF2-40B4-BE49-F238E27FC236}">
                <a16:creationId xmlns:a16="http://schemas.microsoft.com/office/drawing/2014/main" id="{3113413F-DB18-4212-0906-C6F6D6D54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51" y="331170"/>
            <a:ext cx="2211499" cy="23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E1D62F26-7E4B-1B02-C8A1-B46DC2E9ED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5907" y="2769610"/>
            <a:ext cx="2202354" cy="2372360"/>
          </a:xfrm>
          <a:prstGeom prst="rect">
            <a:avLst/>
          </a:prstGeom>
        </p:spPr>
      </p:pic>
      <p:pic>
        <p:nvPicPr>
          <p:cNvPr id="12" name="Picture 11" descr="A group of people sitting in a lecture hall&#10;&#10;AI-generated content may be incorrect.">
            <a:extLst>
              <a:ext uri="{FF2B5EF4-FFF2-40B4-BE49-F238E27FC236}">
                <a16:creationId xmlns:a16="http://schemas.microsoft.com/office/drawing/2014/main" id="{32445EBE-E80F-512A-411C-050A9D421E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8"/>
          <a:stretch>
            <a:fillRect/>
          </a:stretch>
        </p:blipFill>
        <p:spPr>
          <a:xfrm>
            <a:off x="2325165" y="2769610"/>
            <a:ext cx="2202354" cy="2372360"/>
          </a:xfrm>
          <a:prstGeom prst="rect">
            <a:avLst/>
          </a:prstGeom>
        </p:spPr>
      </p:pic>
      <p:pic>
        <p:nvPicPr>
          <p:cNvPr id="7" name="Picture 6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807062B1-1BB3-3BE0-4EBD-F8E04C82D5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71" y="2770623"/>
            <a:ext cx="2202353" cy="2372360"/>
          </a:xfrm>
          <a:prstGeom prst="rect">
            <a:avLst/>
          </a:prstGeom>
        </p:spPr>
      </p:pic>
      <p:pic>
        <p:nvPicPr>
          <p:cNvPr id="11" name="Picture 10" descr="A group of people throwing colored powder&#10;&#10;AI-generated content may be incorrect.">
            <a:extLst>
              <a:ext uri="{FF2B5EF4-FFF2-40B4-BE49-F238E27FC236}">
                <a16:creationId xmlns:a16="http://schemas.microsoft.com/office/drawing/2014/main" id="{E14B3D49-20C6-4C90-2CD2-02930E84F4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7003" y="2768597"/>
            <a:ext cx="2202353" cy="2377847"/>
          </a:xfrm>
          <a:prstGeom prst="rect">
            <a:avLst/>
          </a:prstGeom>
        </p:spPr>
      </p:pic>
      <p:pic>
        <p:nvPicPr>
          <p:cNvPr id="14" name="Picture 13" descr="A person reading a newspaper&#10;&#10;AI-generated content may be incorrect.">
            <a:extLst>
              <a:ext uri="{FF2B5EF4-FFF2-40B4-BE49-F238E27FC236}">
                <a16:creationId xmlns:a16="http://schemas.microsoft.com/office/drawing/2014/main" id="{2C853126-4BF8-A503-A87E-2F65C39DBA4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7003" y="331170"/>
            <a:ext cx="2202353" cy="23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4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246C26A5-E08E-7580-7305-984CF23D20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52" y="713922"/>
            <a:ext cx="6092430" cy="427243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9B5BAEE2-9058-14CC-2048-8E9508EBB9A6}"/>
              </a:ext>
            </a:extLst>
          </p:cNvPr>
          <p:cNvSpPr txBox="1">
            <a:spLocks/>
          </p:cNvSpPr>
          <p:nvPr/>
        </p:nvSpPr>
        <p:spPr>
          <a:xfrm>
            <a:off x="1632260" y="66504"/>
            <a:ext cx="56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Three Campuses</a:t>
            </a:r>
          </a:p>
        </p:txBody>
      </p:sp>
    </p:spTree>
    <p:extLst>
      <p:ext uri="{BB962C8B-B14F-4D97-AF65-F5344CB8AC3E}">
        <p14:creationId xmlns:p14="http://schemas.microsoft.com/office/powerpoint/2010/main" val="185755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FC9101E-A02F-C92F-8B1A-E38EA29A926F}"/>
              </a:ext>
            </a:extLst>
          </p:cNvPr>
          <p:cNvSpPr txBox="1">
            <a:spLocks/>
          </p:cNvSpPr>
          <p:nvPr/>
        </p:nvSpPr>
        <p:spPr>
          <a:xfrm>
            <a:off x="1632260" y="66504"/>
            <a:ext cx="566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The Lehigh Valley</a:t>
            </a:r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7498D25C-DD12-ECAF-1C5F-D179190AC9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579" y="827141"/>
            <a:ext cx="7514841" cy="39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8362"/>
      </p:ext>
    </p:extLst>
  </p:cSld>
  <p:clrMapOvr>
    <a:masterClrMapping/>
  </p:clrMapOvr>
</p:sld>
</file>

<file path=ppt/theme/theme1.xml><?xml version="1.0" encoding="utf-8"?>
<a:theme xmlns:a="http://schemas.openxmlformats.org/drawingml/2006/main" name="LU Presentation Template: Version 2">
  <a:themeElements>
    <a:clrScheme name="Lehigh – 2018">
      <a:dk1>
        <a:srgbClr val="401C0F"/>
      </a:dk1>
      <a:lt1>
        <a:srgbClr val="FFFFFF"/>
      </a:lt1>
      <a:dk2>
        <a:srgbClr val="E5312F"/>
      </a:dk2>
      <a:lt2>
        <a:srgbClr val="FED13B"/>
      </a:lt2>
      <a:accent1>
        <a:srgbClr val="52A0D2"/>
      </a:accent1>
      <a:accent2>
        <a:srgbClr val="C4BDB3"/>
      </a:accent2>
      <a:accent3>
        <a:srgbClr val="72BBAE"/>
      </a:accent3>
      <a:accent4>
        <a:srgbClr val="94C6E5"/>
      </a:accent4>
      <a:accent5>
        <a:srgbClr val="DAD7D2"/>
      </a:accent5>
      <a:accent6>
        <a:srgbClr val="A6D5CE"/>
      </a:accent6>
      <a:hlink>
        <a:srgbClr val="53A1D4"/>
      </a:hlink>
      <a:folHlink>
        <a:srgbClr val="4381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ca48ea3-8c75-4d36-b64f-70604b11fd22}" enabled="1" method="Standard" siteId="{3ac94b33-9135-4821-9502-eafda6592a3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279</Words>
  <Application>Microsoft Macintosh PowerPoint</Application>
  <PresentationFormat>On-screen Show (16:9)</PresentationFormat>
  <Paragraphs>96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Merriweather</vt:lpstr>
      <vt:lpstr>Chronicle Display</vt:lpstr>
      <vt:lpstr>Georgia</vt:lpstr>
      <vt:lpstr>Proxima Nova</vt:lpstr>
      <vt:lpstr>LU Presentation Template: Version 2</vt:lpstr>
      <vt:lpstr>PowerPoint Presentation</vt:lpstr>
      <vt:lpstr>Five Colleges</vt:lpstr>
      <vt:lpstr>Five Colleges</vt:lpstr>
      <vt:lpstr>Undergraduate Students</vt:lpstr>
      <vt:lpstr>Academics</vt:lpstr>
      <vt:lpstr>Faculty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Larry Snyder</cp:lastModifiedBy>
  <cp:revision>53</cp:revision>
  <dcterms:modified xsi:type="dcterms:W3CDTF">2025-06-26T18:15:36Z</dcterms:modified>
</cp:coreProperties>
</file>